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72" r:id="rId2"/>
    <p:sldId id="258" r:id="rId3"/>
    <p:sldId id="276" r:id="rId4"/>
    <p:sldId id="274" r:id="rId5"/>
    <p:sldId id="275" r:id="rId6"/>
    <p:sldId id="273" r:id="rId7"/>
    <p:sldId id="257" r:id="rId8"/>
    <p:sldId id="260" r:id="rId9"/>
    <p:sldId id="261" r:id="rId10"/>
    <p:sldId id="262" r:id="rId11"/>
    <p:sldId id="264" r:id="rId12"/>
    <p:sldId id="263" r:id="rId13"/>
    <p:sldId id="259" r:id="rId14"/>
    <p:sldId id="278" r:id="rId15"/>
    <p:sldId id="277" r:id="rId16"/>
    <p:sldId id="266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63"/>
    <p:restoredTop sz="94592"/>
  </p:normalViewPr>
  <p:slideViewPr>
    <p:cSldViewPr snapToGrid="0" snapToObjects="1">
      <p:cViewPr varScale="1">
        <p:scale>
          <a:sx n="112" d="100"/>
          <a:sy n="112" d="100"/>
        </p:scale>
        <p:origin x="6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22824-179F-E34C-83DC-5C13602B892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4D875-B707-ED48-8B69-8AF4025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45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D9A0-1486-2146-8063-D7376D88105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9AA5039A-C21A-D64B-8FB5-4EEE161ED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D9A0-1486-2146-8063-D7376D88105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039A-C21A-D64B-8FB5-4EEE161ED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D9A0-1486-2146-8063-D7376D88105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039A-C21A-D64B-8FB5-4EEE161ED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D9A0-1486-2146-8063-D7376D88105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039A-C21A-D64B-8FB5-4EEE161ED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91BD9A0-1486-2146-8063-D7376D88105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9AA5039A-C21A-D64B-8FB5-4EEE161ED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D9A0-1486-2146-8063-D7376D88105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039A-C21A-D64B-8FB5-4EEE161ED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D9A0-1486-2146-8063-D7376D88105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039A-C21A-D64B-8FB5-4EEE161EDC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D9A0-1486-2146-8063-D7376D88105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039A-C21A-D64B-8FB5-4EEE161EDC8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D9A0-1486-2146-8063-D7376D88105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039A-C21A-D64B-8FB5-4EEE161ED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D9A0-1486-2146-8063-D7376D88105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039A-C21A-D64B-8FB5-4EEE161ED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D9A0-1486-2146-8063-D7376D881052}" type="datetimeFigureOut">
              <a:rPr lang="en-US" smtClean="0"/>
              <a:t>2/2/2025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039A-C21A-D64B-8FB5-4EEE161ED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91BD9A0-1486-2146-8063-D7376D88105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9AA5039A-C21A-D64B-8FB5-4EEE161ED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8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353311"/>
            <a:ext cx="9966960" cy="3035808"/>
          </a:xfrm>
        </p:spPr>
        <p:txBody>
          <a:bodyPr/>
          <a:lstStyle/>
          <a:p>
            <a:pPr algn="ctr"/>
            <a:r>
              <a:rPr lang="en-US" sz="8800" dirty="0"/>
              <a:t>WHEN SWEET KIDS ACT LIKE WILD MONKEYS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0630" y="4389119"/>
            <a:ext cx="6287508" cy="227969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Mark Jones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Facebook- Mr. Mark’s Classroom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Pinterest- Mr. Mark’s Classroom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Instagram- @</a:t>
            </a:r>
            <a:r>
              <a:rPr lang="en-US" sz="2000" b="1" dirty="0" err="1">
                <a:solidFill>
                  <a:schemeClr val="accent2"/>
                </a:solidFill>
              </a:rPr>
              <a:t>mr.marks_classrm</a:t>
            </a:r>
            <a:endParaRPr lang="en-US" sz="2000" b="1" dirty="0">
              <a:solidFill>
                <a:schemeClr val="accent2"/>
              </a:solidFill>
            </a:endParaRPr>
          </a:p>
          <a:p>
            <a:pPr algn="ctr"/>
            <a:endParaRPr lang="en-US" sz="2000" b="1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349" t="11954" r="12835" b="17012"/>
          <a:stretch/>
        </p:blipFill>
        <p:spPr>
          <a:xfrm>
            <a:off x="1069848" y="3837410"/>
            <a:ext cx="2162495" cy="28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7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Why do we need Procedures?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Spiritual Formations of Children</a:t>
            </a:r>
          </a:p>
          <a:p>
            <a:r>
              <a:rPr lang="en-US" sz="3200" dirty="0"/>
              <a:t>Provides Safety</a:t>
            </a:r>
          </a:p>
          <a:p>
            <a:r>
              <a:rPr lang="en-US" sz="3200" dirty="0"/>
              <a:t>Children Can’t Read Your Mind</a:t>
            </a:r>
          </a:p>
          <a:p>
            <a:r>
              <a:rPr lang="en-US" sz="3200" dirty="0"/>
              <a:t>Learning is More Productive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238" t="7974"/>
          <a:stretch/>
        </p:blipFill>
        <p:spPr>
          <a:xfrm>
            <a:off x="7378262" y="2676699"/>
            <a:ext cx="3972909" cy="370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13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Why do we need Procedures?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Spiritual Formations of Children</a:t>
            </a:r>
          </a:p>
          <a:p>
            <a:r>
              <a:rPr lang="en-US" sz="3200" dirty="0"/>
              <a:t>Provides Safety</a:t>
            </a:r>
          </a:p>
          <a:p>
            <a:r>
              <a:rPr lang="en-US" sz="3200" dirty="0"/>
              <a:t>Children Can’t Read Your Mind</a:t>
            </a:r>
          </a:p>
          <a:p>
            <a:r>
              <a:rPr lang="en-US" sz="3200" dirty="0"/>
              <a:t>Learning is More Productive</a:t>
            </a:r>
          </a:p>
          <a:p>
            <a:r>
              <a:rPr lang="en-US" sz="3200" dirty="0"/>
              <a:t>Rules Get Tested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3908"/>
          <a:stretch/>
        </p:blipFill>
        <p:spPr>
          <a:xfrm>
            <a:off x="7380707" y="3019097"/>
            <a:ext cx="3747541" cy="3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3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216303"/>
            <a:ext cx="9281160" cy="3520440"/>
          </a:xfrm>
        </p:spPr>
        <p:txBody>
          <a:bodyPr/>
          <a:lstStyle/>
          <a:p>
            <a:r>
              <a:rPr lang="en-US" dirty="0"/>
              <a:t>Lead With Procedures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812" y="2807514"/>
            <a:ext cx="7769738" cy="36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56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324" y="0"/>
            <a:ext cx="10058400" cy="1609344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Ready for Arrival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69848" y="800953"/>
            <a:ext cx="10058400" cy="4050792"/>
          </a:xfrm>
        </p:spPr>
        <p:txBody>
          <a:bodyPr>
            <a:normAutofit/>
          </a:bodyPr>
          <a:lstStyle/>
          <a:p>
            <a:r>
              <a:rPr lang="en-US" sz="3200" dirty="0"/>
              <a:t>Teacher is present</a:t>
            </a:r>
          </a:p>
          <a:p>
            <a:r>
              <a:rPr lang="en-US" sz="3200" dirty="0"/>
              <a:t>Classroom is clean </a:t>
            </a:r>
          </a:p>
          <a:p>
            <a:r>
              <a:rPr lang="en-US" sz="3200" dirty="0"/>
              <a:t>Arrival activities are ready</a:t>
            </a:r>
          </a:p>
          <a:p>
            <a:r>
              <a:rPr lang="en-US" sz="3200" dirty="0"/>
              <a:t>Greeting by name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468" y="1584604"/>
            <a:ext cx="3815256" cy="5087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1"/>
          <a:stretch/>
        </p:blipFill>
        <p:spPr>
          <a:xfrm>
            <a:off x="1069848" y="3558722"/>
            <a:ext cx="5501883" cy="31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04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876" y="576687"/>
            <a:ext cx="4743214" cy="21507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Early arrivers =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Bible Skill Games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593" y="799453"/>
            <a:ext cx="6961779" cy="5155324"/>
          </a:xfrm>
          <a:prstGeom prst="rect">
            <a:avLst/>
          </a:prstGeom>
        </p:spPr>
      </p:pic>
      <p:pic>
        <p:nvPicPr>
          <p:cNvPr id="5" name="Picture 2" descr="C:\Users\MJones\Dropbox\Products\Books\Bible Skills Book\Bible Skills Book\Pictures\photo 1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6" r="15470" b="23897"/>
          <a:stretch/>
        </p:blipFill>
        <p:spPr bwMode="auto">
          <a:xfrm>
            <a:off x="6731876" y="2911832"/>
            <a:ext cx="4617090" cy="408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59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Call and Response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126014" y="2121408"/>
            <a:ext cx="4002234" cy="4050792"/>
          </a:xfrm>
        </p:spPr>
        <p:txBody>
          <a:bodyPr>
            <a:normAutofit/>
          </a:bodyPr>
          <a:lstStyle/>
          <a:p>
            <a:r>
              <a:rPr lang="en-US" sz="3200" dirty="0"/>
              <a:t>Shark Bait</a:t>
            </a:r>
            <a:r>
              <a:rPr lang="is-IS" sz="3200" dirty="0"/>
              <a:t>…</a:t>
            </a:r>
            <a:endParaRPr lang="en-US" sz="3200" dirty="0"/>
          </a:p>
          <a:p>
            <a:r>
              <a:rPr lang="en-US" sz="3200" dirty="0"/>
              <a:t>To Infinity</a:t>
            </a:r>
            <a:r>
              <a:rPr lang="is-IS" sz="3200" dirty="0"/>
              <a:t>…</a:t>
            </a:r>
          </a:p>
          <a:p>
            <a:r>
              <a:rPr lang="is-IS" sz="3200" dirty="0"/>
              <a:t>Knock, Knock...</a:t>
            </a:r>
          </a:p>
          <a:p>
            <a:r>
              <a:rPr lang="is-IS" sz="3200" dirty="0"/>
              <a:t>Bing, Bang...</a:t>
            </a:r>
          </a:p>
          <a:p>
            <a:r>
              <a:rPr lang="is-IS" sz="3200" dirty="0"/>
              <a:t>Give Me Three...</a:t>
            </a:r>
            <a:endParaRPr lang="en-US" sz="3200" dirty="0"/>
          </a:p>
        </p:txBody>
      </p:sp>
      <p:pic>
        <p:nvPicPr>
          <p:cNvPr id="5" name="v12044gd0000c77kaabc77ud9qi3fuj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4300" y="484632"/>
            <a:ext cx="387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Large Group Transitions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Inform time to finish</a:t>
            </a:r>
          </a:p>
          <a:p>
            <a:r>
              <a:rPr lang="en-US" sz="3200" dirty="0"/>
              <a:t>Countdown as needed</a:t>
            </a:r>
          </a:p>
          <a:p>
            <a:r>
              <a:rPr lang="en-US" sz="3200" dirty="0"/>
              <a:t>Give specific assignments</a:t>
            </a:r>
          </a:p>
          <a:p>
            <a:r>
              <a:rPr lang="en-US" sz="3200" dirty="0"/>
              <a:t>Affirmation for good choices</a:t>
            </a:r>
          </a:p>
          <a:p>
            <a:r>
              <a:rPr lang="en-US" sz="3200" dirty="0"/>
              <a:t>Clear instructions for next activity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1" b="11954"/>
          <a:stretch/>
        </p:blipFill>
        <p:spPr>
          <a:xfrm>
            <a:off x="7756634" y="1182498"/>
            <a:ext cx="4056993" cy="376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3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Taking Turns to talk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Raise your hand</a:t>
            </a:r>
          </a:p>
          <a:p>
            <a:r>
              <a:rPr lang="en-US" sz="3200" dirty="0"/>
              <a:t>Come stand by me</a:t>
            </a:r>
          </a:p>
          <a:p>
            <a:r>
              <a:rPr lang="en-US" sz="3200" dirty="0"/>
              <a:t>Group discussion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27" y="1919452"/>
            <a:ext cx="6117021" cy="344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20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193" y="202116"/>
            <a:ext cx="10058400" cy="16093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Teaching Older Kids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60031" y="1396195"/>
            <a:ext cx="8416579" cy="4050792"/>
          </a:xfrm>
        </p:spPr>
        <p:txBody>
          <a:bodyPr>
            <a:normAutofit/>
          </a:bodyPr>
          <a:lstStyle/>
          <a:p>
            <a:r>
              <a:rPr lang="en-US" sz="3200" dirty="0"/>
              <a:t>Practice Bible Skills</a:t>
            </a:r>
          </a:p>
          <a:p>
            <a:r>
              <a:rPr lang="en-US" sz="3200" dirty="0"/>
              <a:t>Building Community</a:t>
            </a:r>
          </a:p>
          <a:p>
            <a:r>
              <a:rPr lang="en-US" sz="3200" dirty="0"/>
              <a:t>Facilitate Discussion</a:t>
            </a:r>
          </a:p>
          <a:p>
            <a:r>
              <a:rPr lang="en-US" sz="3200" dirty="0"/>
              <a:t>Transition to Inductive Bible Study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3908" r="890" b="22299"/>
          <a:stretch/>
        </p:blipFill>
        <p:spPr>
          <a:xfrm>
            <a:off x="7035847" y="204952"/>
            <a:ext cx="4690005" cy="5060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r="4194" b="19949"/>
          <a:stretch/>
        </p:blipFill>
        <p:spPr>
          <a:xfrm>
            <a:off x="6037836" y="3689903"/>
            <a:ext cx="3105807" cy="29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69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Procedures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2342756"/>
          </a:xfrm>
        </p:spPr>
        <p:txBody>
          <a:bodyPr numCol="2"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/>
              <a:t>Restroom time</a:t>
            </a:r>
            <a:endParaRPr lang="en-US" sz="3200" dirty="0"/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Assigned job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Walking in line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Dismissal</a:t>
            </a:r>
          </a:p>
        </p:txBody>
      </p:sp>
    </p:spTree>
    <p:extLst>
      <p:ext uri="{BB962C8B-B14F-4D97-AF65-F5344CB8AC3E}">
        <p14:creationId xmlns:p14="http://schemas.microsoft.com/office/powerpoint/2010/main" val="13644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THAT WILD MONKEYS ARE COMING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73308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353311"/>
            <a:ext cx="9966960" cy="3035808"/>
          </a:xfrm>
        </p:spPr>
        <p:txBody>
          <a:bodyPr/>
          <a:lstStyle/>
          <a:p>
            <a:pPr algn="ctr"/>
            <a:r>
              <a:rPr lang="en-US" sz="8800" dirty="0"/>
              <a:t>Leading With Classroom Procedures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0630" y="4389119"/>
            <a:ext cx="6287508" cy="227969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Mark Jones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Facebook- Mr. Mark’s Classroom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Pinterest- Mr. Mark’s Classroom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Instagram- @</a:t>
            </a:r>
            <a:r>
              <a:rPr lang="en-US" sz="2000" b="1" dirty="0" err="1">
                <a:solidFill>
                  <a:schemeClr val="accent2"/>
                </a:solidFill>
              </a:rPr>
              <a:t>mr.marks_classrm</a:t>
            </a:r>
            <a:endParaRPr lang="en-US" sz="2000" b="1" dirty="0">
              <a:solidFill>
                <a:schemeClr val="accent2"/>
              </a:solidFill>
            </a:endParaRPr>
          </a:p>
          <a:p>
            <a:pPr algn="ctr"/>
            <a:endParaRPr lang="en-US" sz="2000" b="1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349" t="11954" r="12835" b="17012"/>
          <a:stretch/>
        </p:blipFill>
        <p:spPr>
          <a:xfrm>
            <a:off x="1069848" y="3837410"/>
            <a:ext cx="2162495" cy="28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0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THAT WILD MONKEYS ARE COMING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3200" dirty="0"/>
              <a:t>WHERE’S YOUR TEACHER?</a:t>
            </a:r>
          </a:p>
        </p:txBody>
      </p:sp>
    </p:spTree>
    <p:extLst>
      <p:ext uri="{BB962C8B-B14F-4D97-AF65-F5344CB8AC3E}">
        <p14:creationId xmlns:p14="http://schemas.microsoft.com/office/powerpoint/2010/main" val="1304628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THAT WILD MONKEYS ARE COMING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3200" dirty="0"/>
              <a:t>WHERE’S YOUR TEACHER?</a:t>
            </a:r>
          </a:p>
          <a:p>
            <a:pPr marL="457200" indent="-457200">
              <a:buAutoNum type="arabicPeriod"/>
            </a:pPr>
            <a:r>
              <a:rPr lang="en-US" sz="3200" dirty="0"/>
              <a:t>BOYS PLAY</a:t>
            </a:r>
          </a:p>
        </p:txBody>
      </p:sp>
    </p:spTree>
    <p:extLst>
      <p:ext uri="{BB962C8B-B14F-4D97-AF65-F5344CB8AC3E}">
        <p14:creationId xmlns:p14="http://schemas.microsoft.com/office/powerpoint/2010/main" val="50932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THAT WILD MONKEYS ARE COMING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3200" dirty="0"/>
              <a:t>WHERE’S YOUR TEACHER?</a:t>
            </a:r>
          </a:p>
          <a:p>
            <a:pPr marL="457200" indent="-457200">
              <a:buAutoNum type="arabicPeriod"/>
            </a:pPr>
            <a:r>
              <a:rPr lang="en-US" sz="3200" dirty="0"/>
              <a:t>BOYS PLAY</a:t>
            </a:r>
          </a:p>
          <a:p>
            <a:pPr marL="457200" indent="-457200">
              <a:buAutoNum type="arabicPeriod"/>
            </a:pPr>
            <a:r>
              <a:rPr lang="en-US" sz="3200" dirty="0"/>
              <a:t>GIRLS SAY</a:t>
            </a:r>
          </a:p>
        </p:txBody>
      </p:sp>
    </p:spTree>
    <p:extLst>
      <p:ext uri="{BB962C8B-B14F-4D97-AF65-F5344CB8AC3E}">
        <p14:creationId xmlns:p14="http://schemas.microsoft.com/office/powerpoint/2010/main" val="100643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278" y="1225296"/>
            <a:ext cx="9281160" cy="3520440"/>
          </a:xfrm>
        </p:spPr>
        <p:txBody>
          <a:bodyPr/>
          <a:lstStyle/>
          <a:p>
            <a:r>
              <a:rPr lang="en-US" dirty="0"/>
              <a:t>WHAT’S THE SOLUTION?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21" y="5020056"/>
            <a:ext cx="11910349" cy="1066800"/>
          </a:xfrm>
        </p:spPr>
        <p:txBody>
          <a:bodyPr>
            <a:noAutofit/>
          </a:bodyPr>
          <a:lstStyle/>
          <a:p>
            <a:r>
              <a:rPr lang="en-US" sz="4000" dirty="0"/>
              <a:t>Provide teacher expectations through procedures.</a:t>
            </a:r>
          </a:p>
        </p:txBody>
      </p:sp>
    </p:spTree>
    <p:extLst>
      <p:ext uri="{BB962C8B-B14F-4D97-AF65-F5344CB8AC3E}">
        <p14:creationId xmlns:p14="http://schemas.microsoft.com/office/powerpoint/2010/main" val="1096950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Why do we need Procedures?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Spiritual Formations of Children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132" y="2731580"/>
            <a:ext cx="6032448" cy="387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39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Why do we need Procedures?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Spiritual Formations of Children</a:t>
            </a:r>
          </a:p>
          <a:p>
            <a:r>
              <a:rPr lang="en-US" sz="3200" dirty="0"/>
              <a:t>Provides Safety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058" t="2424" r="27295" b="18788"/>
          <a:stretch/>
        </p:blipFill>
        <p:spPr>
          <a:xfrm>
            <a:off x="6416566" y="2585544"/>
            <a:ext cx="3878317" cy="409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26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Why do we need Procedures?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Spiritual Formations of Children</a:t>
            </a:r>
          </a:p>
          <a:p>
            <a:r>
              <a:rPr lang="en-US" sz="3200" dirty="0"/>
              <a:t>Provides Safety</a:t>
            </a:r>
          </a:p>
          <a:p>
            <a:r>
              <a:rPr lang="en-US" sz="3200" dirty="0"/>
              <a:t>Children Can’t Read Your Mind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16901" r="17221"/>
          <a:stretch/>
        </p:blipFill>
        <p:spPr>
          <a:xfrm>
            <a:off x="7283670" y="2735996"/>
            <a:ext cx="3844578" cy="392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670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32034</TotalTime>
  <Words>292</Words>
  <Application>Microsoft Office PowerPoint</Application>
  <PresentationFormat>Widescreen</PresentationFormat>
  <Paragraphs>75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WHEN SWEET KIDS ACT LIKE WILD MONKEYS</vt:lpstr>
      <vt:lpstr>SIGNS THAT WILD MONKEYS ARE COMING</vt:lpstr>
      <vt:lpstr>SIGNS THAT WILD MONKEYS ARE COMING</vt:lpstr>
      <vt:lpstr>SIGNS THAT WILD MONKEYS ARE COMING</vt:lpstr>
      <vt:lpstr>SIGNS THAT WILD MONKEYS ARE COMING</vt:lpstr>
      <vt:lpstr>WHAT’S THE SOLUTION?</vt:lpstr>
      <vt:lpstr>Why do we need Procedures?</vt:lpstr>
      <vt:lpstr>Why do we need Procedures?</vt:lpstr>
      <vt:lpstr>Why do we need Procedures?</vt:lpstr>
      <vt:lpstr>Why do we need Procedures?</vt:lpstr>
      <vt:lpstr>Why do we need Procedures?</vt:lpstr>
      <vt:lpstr>Lead With Procedures</vt:lpstr>
      <vt:lpstr>Ready for Arrival</vt:lpstr>
      <vt:lpstr>Early arrivers =  Bible Skill Games</vt:lpstr>
      <vt:lpstr>Call and Response</vt:lpstr>
      <vt:lpstr>Large Group Transitions</vt:lpstr>
      <vt:lpstr>Taking Turns to talk</vt:lpstr>
      <vt:lpstr>Teaching Older Kids</vt:lpstr>
      <vt:lpstr>Other Procedures</vt:lpstr>
      <vt:lpstr>Leading With Classroom Procedures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With Classroom Procedures</dc:title>
  <dc:creator>Mark Jones</dc:creator>
  <cp:lastModifiedBy>Mark Jones</cp:lastModifiedBy>
  <cp:revision>32</cp:revision>
  <dcterms:created xsi:type="dcterms:W3CDTF">2019-07-16T01:00:38Z</dcterms:created>
  <dcterms:modified xsi:type="dcterms:W3CDTF">2025-02-02T18:59:26Z</dcterms:modified>
</cp:coreProperties>
</file>